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29"/>
  </p:notesMasterIdLst>
  <p:sldIdLst>
    <p:sldId id="256" r:id="rId4"/>
    <p:sldId id="270" r:id="rId5"/>
    <p:sldId id="293" r:id="rId6"/>
    <p:sldId id="280" r:id="rId7"/>
    <p:sldId id="322" r:id="rId8"/>
    <p:sldId id="321" r:id="rId9"/>
    <p:sldId id="296" r:id="rId10"/>
    <p:sldId id="264" r:id="rId11"/>
    <p:sldId id="301" r:id="rId12"/>
    <p:sldId id="304" r:id="rId13"/>
    <p:sldId id="305" r:id="rId14"/>
    <p:sldId id="306" r:id="rId15"/>
    <p:sldId id="307" r:id="rId16"/>
    <p:sldId id="308" r:id="rId17"/>
    <p:sldId id="309" r:id="rId18"/>
    <p:sldId id="312" r:id="rId19"/>
    <p:sldId id="313" r:id="rId20"/>
    <p:sldId id="314" r:id="rId21"/>
    <p:sldId id="315" r:id="rId22"/>
    <p:sldId id="310" r:id="rId23"/>
    <p:sldId id="316" r:id="rId24"/>
    <p:sldId id="311" r:id="rId25"/>
    <p:sldId id="317" r:id="rId26"/>
    <p:sldId id="320" r:id="rId27"/>
    <p:sldId id="262" r:id="rId28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DFBB"/>
    <a:srgbClr val="9AD3E9"/>
    <a:srgbClr val="F8B2A3"/>
    <a:srgbClr val="A4B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56" autoAdjust="0"/>
  </p:normalViewPr>
  <p:slideViewPr>
    <p:cSldViewPr>
      <p:cViewPr varScale="1">
        <p:scale>
          <a:sx n="110" d="100"/>
          <a:sy n="110" d="100"/>
        </p:scale>
        <p:origin x="658" y="62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2.2136169396891059E-2"/>
          <c:w val="1"/>
          <c:h val="0.9648395127718725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B271-4EF2-B1BF-EBED1B2FFBE6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B271-4EF2-B1BF-EBED1B2FFBE6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271-4EF2-B1BF-EBED1B2FFB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pt-B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2.2136169396891059E-2"/>
          <c:w val="1"/>
          <c:h val="0.9648395127718725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4895-4BFB-89F8-F5A89AA5A49E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4895-4BFB-89F8-F5A89AA5A49E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</c:v>
                </c:pt>
                <c:pt idx="1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895-4BFB-89F8-F5A89AA5A4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pt-B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2.2136169396891059E-2"/>
          <c:w val="1"/>
          <c:h val="0.9648395127718725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34C3-4236-B2F2-0536DA9A2F9A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34C3-4236-B2F2-0536DA9A2F9A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47.6</c:v>
                </c:pt>
                <c:pt idx="1">
                  <c:v>52.4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4C3-4236-B2F2-0536DA9A2F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pt-B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2.2136169396891059E-2"/>
          <c:w val="1"/>
          <c:h val="0.9648395127718725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309D-4088-B5A8-7DDAB687A4DA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309D-4088-B5A8-7DDAB687A4DA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23.5</c:v>
                </c:pt>
                <c:pt idx="1">
                  <c:v>76.5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09D-4088-B5A8-7DDAB687A4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pt-B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19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551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4479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251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483997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0894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219204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376203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90409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33499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1931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10" Type="http://schemas.openxmlformats.org/officeDocument/2006/relationships/image" Target="../media/image27.jpg"/><Relationship Id="rId4" Type="http://schemas.openxmlformats.org/officeDocument/2006/relationships/image" Target="../media/image21.jpg"/><Relationship Id="rId9" Type="http://schemas.openxmlformats.org/officeDocument/2006/relationships/image" Target="../media/image2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987824" y="845484"/>
            <a:ext cx="4908976" cy="1080120"/>
          </a:xfrm>
        </p:spPr>
        <p:txBody>
          <a:bodyPr/>
          <a:lstStyle/>
          <a:p>
            <a:pPr lvl="0" algn="ctr"/>
            <a:r>
              <a:rPr lang="en-US" altLang="ko-KR" sz="2600" dirty="0">
                <a:ea typeface="맑은 고딕" pitchFamily="50" charset="-127"/>
              </a:rPr>
              <a:t>BANDTEC - DIGITAL SCHOOL  GERAÇÃO FUTURA</a:t>
            </a:r>
            <a:endParaRPr lang="en-US" altLang="ko-KR" sz="2600" dirty="0"/>
          </a:p>
        </p:txBody>
      </p:sp>
      <p:grpSp>
        <p:nvGrpSpPr>
          <p:cNvPr id="6" name="Group 5"/>
          <p:cNvGrpSpPr/>
          <p:nvPr/>
        </p:nvGrpSpPr>
        <p:grpSpPr>
          <a:xfrm>
            <a:off x="3075185" y="3215970"/>
            <a:ext cx="129393" cy="1440160"/>
            <a:chOff x="3424672" y="2643758"/>
            <a:chExt cx="283232" cy="1584176"/>
          </a:xfrm>
        </p:grpSpPr>
        <p:sp>
          <p:nvSpPr>
            <p:cNvPr id="7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B933FD13-114C-4090-A442-B72C383972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39" y="-1"/>
            <a:ext cx="1552228" cy="845485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83D0301-9167-4310-B1CC-4577892DEAE5}"/>
              </a:ext>
            </a:extLst>
          </p:cNvPr>
          <p:cNvSpPr txBox="1">
            <a:spLocks/>
          </p:cNvSpPr>
          <p:nvPr/>
        </p:nvSpPr>
        <p:spPr>
          <a:xfrm>
            <a:off x="2987824" y="1995686"/>
            <a:ext cx="4810288" cy="108012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36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</a:rPr>
              <a:t>CURSO DE TECNOLOGIA EM ANÁLISE E DESENVOLVIMENTO DE SISTEMAS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48904197-F179-412B-B573-EE3306F816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03848" y="3145888"/>
            <a:ext cx="3495496" cy="1510242"/>
          </a:xfrm>
        </p:spPr>
        <p:txBody>
          <a:bodyPr/>
          <a:lstStyle/>
          <a:p>
            <a:r>
              <a:rPr lang="en-US" sz="2400" b="1" dirty="0" err="1"/>
              <a:t>Sylo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Efrain Lezama	Guilherme </a:t>
            </a:r>
            <a:r>
              <a:rPr lang="en-US" dirty="0" err="1"/>
              <a:t>França</a:t>
            </a:r>
            <a:endParaRPr lang="en-US" dirty="0"/>
          </a:p>
          <a:p>
            <a:r>
              <a:rPr lang="en-US" dirty="0"/>
              <a:t>Gustavo Kiyoshi	</a:t>
            </a:r>
            <a:r>
              <a:rPr lang="en-US" dirty="0" err="1"/>
              <a:t>Hiago</a:t>
            </a:r>
            <a:r>
              <a:rPr lang="en-US" dirty="0"/>
              <a:t> </a:t>
            </a:r>
            <a:r>
              <a:rPr lang="en-US" dirty="0" err="1"/>
              <a:t>Maitan</a:t>
            </a:r>
            <a:endParaRPr lang="en-US" dirty="0"/>
          </a:p>
          <a:p>
            <a:r>
              <a:rPr lang="en-US" dirty="0" err="1"/>
              <a:t>Marcio</a:t>
            </a:r>
            <a:r>
              <a:rPr lang="en-US" dirty="0"/>
              <a:t> Santana	Matheus Risovas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Processo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Gestão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do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Projeto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EED4F86-6995-4367-9631-FF401E897D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01" r="388"/>
          <a:stretch/>
        </p:blipFill>
        <p:spPr>
          <a:xfrm>
            <a:off x="701824" y="915566"/>
            <a:ext cx="7740352" cy="38376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CCE2D301-DFDE-4F1F-9EC5-82834AEA37D4}"/>
              </a:ext>
            </a:extLst>
          </p:cNvPr>
          <p:cNvGrpSpPr/>
          <p:nvPr/>
        </p:nvGrpSpPr>
        <p:grpSpPr>
          <a:xfrm>
            <a:off x="679254" y="908170"/>
            <a:ext cx="7785492" cy="3845037"/>
            <a:chOff x="699414" y="908170"/>
            <a:chExt cx="7785492" cy="3845037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37067CD9-FF76-487B-8EBA-D86C2D6D89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1"/>
            <a:stretch/>
          </p:blipFill>
          <p:spPr>
            <a:xfrm>
              <a:off x="699414" y="908170"/>
              <a:ext cx="7785492" cy="3845037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70073735-05FB-491E-BB9B-CFF3DBFDB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2280" y="2355726"/>
              <a:ext cx="1267569" cy="12675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83348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Processo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Gestão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Riscos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194EA5F4-0660-443F-ADE6-9EA9AD692B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216374"/>
              </p:ext>
            </p:extLst>
          </p:nvPr>
        </p:nvGraphicFramePr>
        <p:xfrm>
          <a:off x="323528" y="771550"/>
          <a:ext cx="8496944" cy="4176464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53044">
                  <a:extLst>
                    <a:ext uri="{9D8B030D-6E8A-4147-A177-3AD203B41FA5}">
                      <a16:colId xmlns:a16="http://schemas.microsoft.com/office/drawing/2014/main" val="802626767"/>
                    </a:ext>
                  </a:extLst>
                </a:gridCol>
                <a:gridCol w="1995228">
                  <a:extLst>
                    <a:ext uri="{9D8B030D-6E8A-4147-A177-3AD203B41FA5}">
                      <a16:colId xmlns:a16="http://schemas.microsoft.com/office/drawing/2014/main" val="3742718868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568624238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294308692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989137837"/>
                    </a:ext>
                  </a:extLst>
                </a:gridCol>
                <a:gridCol w="607359">
                  <a:extLst>
                    <a:ext uri="{9D8B030D-6E8A-4147-A177-3AD203B41FA5}">
                      <a16:colId xmlns:a16="http://schemas.microsoft.com/office/drawing/2014/main" val="3419486105"/>
                    </a:ext>
                  </a:extLst>
                </a:gridCol>
                <a:gridCol w="2633001">
                  <a:extLst>
                    <a:ext uri="{9D8B030D-6E8A-4147-A177-3AD203B41FA5}">
                      <a16:colId xmlns:a16="http://schemas.microsoft.com/office/drawing/2014/main" val="297831989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3721474263"/>
                    </a:ext>
                  </a:extLst>
                </a:gridCol>
              </a:tblGrid>
              <a:tr h="33598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u="none" strike="noStrike" dirty="0">
                          <a:effectLst/>
                        </a:rPr>
                        <a:t>#ID</a:t>
                      </a:r>
                      <a:endParaRPr lang="pt-B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u="none" strike="noStrike" dirty="0">
                          <a:effectLst/>
                        </a:rPr>
                        <a:t>Riscos</a:t>
                      </a:r>
                      <a:endParaRPr lang="pt-B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u="none" strike="noStrike">
                          <a:effectLst/>
                        </a:rPr>
                        <a:t>Probabilidade</a:t>
                      </a:r>
                      <a:endParaRPr lang="pt-B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u="none" strike="noStrike">
                          <a:effectLst/>
                        </a:rPr>
                        <a:t>Impacto</a:t>
                      </a:r>
                      <a:endParaRPr lang="pt-B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u="none" strike="noStrike">
                          <a:effectLst/>
                        </a:rPr>
                        <a:t>Fator de Risco</a:t>
                      </a:r>
                      <a:endParaRPr lang="pt-B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u="none" strike="noStrike">
                          <a:effectLst/>
                        </a:rPr>
                        <a:t>Ação</a:t>
                      </a:r>
                      <a:endParaRPr lang="pt-B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u="none" strike="noStrike" dirty="0">
                          <a:effectLst/>
                        </a:rPr>
                        <a:t>Como?</a:t>
                      </a:r>
                      <a:endParaRPr lang="pt-B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u="none" strike="noStrike" dirty="0">
                          <a:effectLst/>
                        </a:rPr>
                        <a:t>Prazo</a:t>
                      </a:r>
                      <a:endParaRPr lang="pt-B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1361497"/>
                  </a:ext>
                </a:extLst>
              </a:tr>
              <a:tr h="41073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1" u="none" strike="noStrike">
                          <a:effectLst/>
                        </a:rPr>
                        <a:t>1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1" u="none" strike="noStrike" dirty="0">
                          <a:effectLst/>
                        </a:rPr>
                        <a:t>Saída de um integrante do grupo</a:t>
                      </a:r>
                      <a:endParaRPr lang="pt-BR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1" u="none" strike="noStrike">
                          <a:effectLst/>
                        </a:rPr>
                        <a:t>Pouco Provável (1)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1" u="none" strike="noStrike" dirty="0">
                          <a:effectLst/>
                        </a:rPr>
                        <a:t>Alto (3)</a:t>
                      </a:r>
                      <a:endParaRPr lang="pt-BR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1" u="none" strike="noStrike">
                          <a:effectLst/>
                        </a:rPr>
                        <a:t>3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1" u="none" strike="noStrike">
                          <a:effectLst/>
                        </a:rPr>
                        <a:t>Aceitar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1" u="none" strike="noStrike" dirty="0">
                          <a:effectLst/>
                        </a:rPr>
                        <a:t>Aceitar a saída do integrante e redistribuir a tarefa entre os </a:t>
                      </a:r>
                    </a:p>
                    <a:p>
                      <a:pPr algn="ctr" fontAlgn="ctr"/>
                      <a:r>
                        <a:rPr lang="pt-BR" sz="700" b="1" u="none" strike="noStrike" dirty="0">
                          <a:effectLst/>
                        </a:rPr>
                        <a:t>demais integrantes restantes.</a:t>
                      </a:r>
                      <a:endParaRPr lang="pt-BR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1" u="none" strike="noStrike">
                          <a:effectLst/>
                        </a:rPr>
                        <a:t>Imediato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770411"/>
                  </a:ext>
                </a:extLst>
              </a:tr>
              <a:tr h="41073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1" u="none" strike="noStrike">
                          <a:effectLst/>
                        </a:rPr>
                        <a:t>2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1" u="none" strike="noStrike">
                          <a:effectLst/>
                        </a:rPr>
                        <a:t>Atraso na entrega do projeto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1" u="none" strike="noStrike">
                          <a:effectLst/>
                        </a:rPr>
                        <a:t>Pouco Provável (1)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1" u="none" strike="noStrike">
                          <a:effectLst/>
                        </a:rPr>
                        <a:t>Alto (3)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1" u="none" strike="noStrike" dirty="0">
                          <a:effectLst/>
                        </a:rPr>
                        <a:t>3</a:t>
                      </a:r>
                      <a:endParaRPr lang="pt-BR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1" u="none" strike="noStrike">
                          <a:effectLst/>
                        </a:rPr>
                        <a:t>Mitigar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1" u="none" strike="noStrike">
                          <a:effectLst/>
                        </a:rPr>
                        <a:t>Analisar, focar e priorizar as tarefas que estão em atraso evitando assim a entrega do projeto incompleto.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1" u="none" strike="noStrike" dirty="0">
                          <a:effectLst/>
                        </a:rPr>
                        <a:t>Imediato</a:t>
                      </a:r>
                      <a:endParaRPr lang="pt-BR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561442"/>
                  </a:ext>
                </a:extLst>
              </a:tr>
              <a:tr h="56172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1" u="none" strike="noStrike">
                          <a:effectLst/>
                        </a:rPr>
                        <a:t>3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1" u="none" strike="noStrike" dirty="0">
                          <a:effectLst/>
                        </a:rPr>
                        <a:t>Desnivelamento de conhecimento de alguns </a:t>
                      </a:r>
                    </a:p>
                    <a:p>
                      <a:pPr algn="ctr" fontAlgn="ctr"/>
                      <a:r>
                        <a:rPr lang="pt-BR" sz="700" b="1" u="none" strike="noStrike" dirty="0">
                          <a:effectLst/>
                        </a:rPr>
                        <a:t>integrantes do projeto</a:t>
                      </a:r>
                      <a:endParaRPr lang="pt-BR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1" u="none" strike="noStrike" dirty="0">
                          <a:effectLst/>
                        </a:rPr>
                        <a:t>Provável (2)</a:t>
                      </a:r>
                      <a:endParaRPr lang="pt-BR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1" u="none" strike="noStrike">
                          <a:effectLst/>
                        </a:rPr>
                        <a:t>Médio (2)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1" u="none" strike="noStrike">
                          <a:effectLst/>
                        </a:rPr>
                        <a:t>4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1" u="none" strike="noStrike">
                          <a:effectLst/>
                        </a:rPr>
                        <a:t>Mitigar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1" u="none" strike="noStrike" dirty="0">
                          <a:effectLst/>
                        </a:rPr>
                        <a:t>Fazer reuniões toda semana (Quarta-Feira) para alinhar e </a:t>
                      </a:r>
                    </a:p>
                    <a:p>
                      <a:pPr algn="ctr" fontAlgn="ctr"/>
                      <a:r>
                        <a:rPr lang="pt-BR" sz="700" b="1" u="none" strike="noStrike" dirty="0">
                          <a:effectLst/>
                        </a:rPr>
                        <a:t>compartilhar os conhecimentos entre os integrantes do grupo.</a:t>
                      </a:r>
                      <a:endParaRPr lang="pt-BR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1" u="none" strike="noStrike">
                          <a:effectLst/>
                        </a:rPr>
                        <a:t>12 dias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577409"/>
                  </a:ext>
                </a:extLst>
              </a:tr>
              <a:tr h="41073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1" u="none" strike="noStrike">
                          <a:effectLst/>
                        </a:rPr>
                        <a:t>4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1" u="none" strike="noStrike" dirty="0">
                          <a:effectLst/>
                        </a:rPr>
                        <a:t>Falha na execução de algum software</a:t>
                      </a:r>
                      <a:endParaRPr lang="pt-BR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1" u="none" strike="noStrike">
                          <a:effectLst/>
                        </a:rPr>
                        <a:t>Provável (2)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1" u="none" strike="noStrike">
                          <a:effectLst/>
                        </a:rPr>
                        <a:t>Alto (3)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1" u="none" strike="noStrike" dirty="0">
                          <a:effectLst/>
                        </a:rPr>
                        <a:t>6</a:t>
                      </a:r>
                      <a:endParaRPr lang="pt-BR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1" u="none" strike="noStrike">
                          <a:effectLst/>
                        </a:rPr>
                        <a:t>Eliminar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1" u="none" strike="noStrike" dirty="0">
                          <a:effectLst/>
                        </a:rPr>
                        <a:t>Realizar backups, testes (unitários, integrados, de performance, </a:t>
                      </a:r>
                    </a:p>
                    <a:p>
                      <a:pPr algn="ctr" fontAlgn="ctr"/>
                      <a:r>
                        <a:rPr lang="pt-BR" sz="700" b="1" u="none" strike="noStrike" dirty="0">
                          <a:effectLst/>
                        </a:rPr>
                        <a:t>de carga, de stress).</a:t>
                      </a:r>
                      <a:endParaRPr lang="pt-BR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1" u="none" strike="noStrike">
                          <a:effectLst/>
                        </a:rPr>
                        <a:t>7 dias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459109"/>
                  </a:ext>
                </a:extLst>
              </a:tr>
              <a:tr h="41073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1" u="none" strike="noStrike">
                          <a:effectLst/>
                        </a:rPr>
                        <a:t>5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1" u="none" strike="noStrike" dirty="0">
                          <a:effectLst/>
                        </a:rPr>
                        <a:t>Falha no envio de arquivos para o repositório </a:t>
                      </a:r>
                    </a:p>
                    <a:p>
                      <a:pPr algn="ctr" fontAlgn="ctr"/>
                      <a:r>
                        <a:rPr lang="pt-BR" sz="700" b="1" u="none" strike="noStrike" dirty="0">
                          <a:effectLst/>
                        </a:rPr>
                        <a:t>remoto do GitHub</a:t>
                      </a:r>
                      <a:endParaRPr lang="pt-BR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1" u="none" strike="noStrike" dirty="0">
                          <a:effectLst/>
                        </a:rPr>
                        <a:t>Pouco Provável (1)</a:t>
                      </a:r>
                      <a:endParaRPr lang="pt-BR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1" u="none" strike="noStrike">
                          <a:effectLst/>
                        </a:rPr>
                        <a:t>Alto (3)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1" u="none" strike="noStrike">
                          <a:effectLst/>
                        </a:rPr>
                        <a:t>3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1" u="none" strike="noStrike">
                          <a:effectLst/>
                        </a:rPr>
                        <a:t>Eliminar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1" u="none" strike="noStrike">
                          <a:effectLst/>
                        </a:rPr>
                        <a:t>Realizar backups a cada nova alteração no repositório local. 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1" u="none" strike="noStrike">
                          <a:effectLst/>
                        </a:rPr>
                        <a:t>7 dias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7524938"/>
                  </a:ext>
                </a:extLst>
              </a:tr>
              <a:tr h="54527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1" u="none" strike="noStrike">
                          <a:effectLst/>
                        </a:rPr>
                        <a:t>6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1" u="none" strike="noStrike" dirty="0">
                          <a:effectLst/>
                        </a:rPr>
                        <a:t>Comprometimento dos sensores que serão </a:t>
                      </a:r>
                    </a:p>
                    <a:p>
                      <a:pPr algn="ctr" fontAlgn="ctr"/>
                      <a:r>
                        <a:rPr lang="pt-BR" sz="700" b="1" u="none" strike="noStrike" dirty="0">
                          <a:effectLst/>
                        </a:rPr>
                        <a:t>utilizados para a medição de temperatura e </a:t>
                      </a:r>
                    </a:p>
                    <a:p>
                      <a:pPr algn="ctr" fontAlgn="ctr"/>
                      <a:r>
                        <a:rPr lang="pt-BR" sz="700" b="1" u="none" strike="noStrike" dirty="0">
                          <a:effectLst/>
                        </a:rPr>
                        <a:t>Umidade</a:t>
                      </a:r>
                      <a:endParaRPr lang="pt-BR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1" u="none" strike="noStrike">
                          <a:effectLst/>
                        </a:rPr>
                        <a:t>Provável (2)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1" u="none" strike="noStrike">
                          <a:effectLst/>
                        </a:rPr>
                        <a:t>Alto (3)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1" u="none" strike="noStrike">
                          <a:effectLst/>
                        </a:rPr>
                        <a:t>6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1" u="none" strike="noStrike">
                          <a:effectLst/>
                        </a:rPr>
                        <a:t>Eliminar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1" u="none" strike="noStrike">
                          <a:effectLst/>
                        </a:rPr>
                        <a:t>Manter sensores reserva para ser possível repor   imediatamente aqueles que forem comprometidos.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1" u="none" strike="noStrike">
                          <a:effectLst/>
                        </a:rPr>
                        <a:t>Imediato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61967"/>
                  </a:ext>
                </a:extLst>
              </a:tr>
              <a:tr h="41073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1" u="none" strike="noStrike">
                          <a:effectLst/>
                        </a:rPr>
                        <a:t>7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1" u="none" strike="noStrike" dirty="0">
                          <a:effectLst/>
                        </a:rPr>
                        <a:t>Comprometimento da placa Arduino </a:t>
                      </a:r>
                      <a:endParaRPr lang="pt-BR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1" u="none" strike="noStrike">
                          <a:effectLst/>
                        </a:rPr>
                        <a:t>Pouco Provável (1)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1" u="none" strike="noStrike">
                          <a:effectLst/>
                        </a:rPr>
                        <a:t>Alto (3)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1" u="none" strike="noStrike">
                          <a:effectLst/>
                        </a:rPr>
                        <a:t>6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1" u="none" strike="noStrike">
                          <a:effectLst/>
                        </a:rPr>
                        <a:t>Eliminar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1" u="none" strike="noStrike" dirty="0">
                          <a:effectLst/>
                        </a:rPr>
                        <a:t>Manter pelo menos uma placa reserva para ser possível repor </a:t>
                      </a:r>
                    </a:p>
                    <a:p>
                      <a:pPr algn="ctr" fontAlgn="ctr"/>
                      <a:r>
                        <a:rPr lang="pt-BR" sz="700" b="1" u="none" strike="noStrike" dirty="0">
                          <a:effectLst/>
                        </a:rPr>
                        <a:t>imediatamente a placa comprometida</a:t>
                      </a:r>
                      <a:endParaRPr lang="pt-BR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1" u="none" strike="noStrike">
                          <a:effectLst/>
                        </a:rPr>
                        <a:t>Imediato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433924"/>
                  </a:ext>
                </a:extLst>
              </a:tr>
              <a:tr h="67981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1" u="none" strike="noStrike">
                          <a:effectLst/>
                        </a:rPr>
                        <a:t>8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1" u="none" strike="noStrike" dirty="0">
                          <a:effectLst/>
                        </a:rPr>
                        <a:t>Atualizações de licenças que podem vir a limitar </a:t>
                      </a:r>
                    </a:p>
                    <a:p>
                      <a:pPr algn="ctr" fontAlgn="ctr"/>
                      <a:r>
                        <a:rPr lang="pt-BR" sz="700" b="1" u="none" strike="noStrike" dirty="0">
                          <a:effectLst/>
                        </a:rPr>
                        <a:t>os recursos utilizados até o momento no </a:t>
                      </a:r>
                    </a:p>
                    <a:p>
                      <a:pPr algn="ctr" fontAlgn="ctr"/>
                      <a:r>
                        <a:rPr lang="pt-BR" sz="700" b="1" u="none" strike="noStrike" dirty="0">
                          <a:effectLst/>
                        </a:rPr>
                        <a:t>desenvolvimento do projeto</a:t>
                      </a:r>
                      <a:endParaRPr lang="pt-BR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1" u="none" strike="noStrike">
                          <a:effectLst/>
                        </a:rPr>
                        <a:t>Pouco Provável (1)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1" u="none" strike="noStrike">
                          <a:effectLst/>
                        </a:rPr>
                        <a:t>Médio (2)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1" u="none" strike="noStrike">
                          <a:effectLst/>
                        </a:rPr>
                        <a:t>2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1" u="none" strike="noStrike">
                          <a:effectLst/>
                        </a:rPr>
                        <a:t>Aceitar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1" u="none" strike="noStrike" dirty="0">
                          <a:effectLst/>
                        </a:rPr>
                        <a:t>Manter formas alternativas de executar a funcionalidade perdida </a:t>
                      </a:r>
                    </a:p>
                    <a:p>
                      <a:pPr algn="ctr" fontAlgn="ctr"/>
                      <a:r>
                        <a:rPr lang="pt-BR" sz="700" b="1" u="none" strike="noStrike" dirty="0">
                          <a:effectLst/>
                        </a:rPr>
                        <a:t>devido à atualização da licença do serviço, mesmo que passe a </a:t>
                      </a:r>
                    </a:p>
                    <a:p>
                      <a:pPr algn="ctr" fontAlgn="ctr"/>
                      <a:r>
                        <a:rPr lang="pt-BR" sz="700" b="1" u="none" strike="noStrike" dirty="0">
                          <a:effectLst/>
                        </a:rPr>
                        <a:t>ser ligeiramente mais limitada.</a:t>
                      </a:r>
                      <a:endParaRPr lang="pt-BR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1" u="none" strike="noStrike" dirty="0">
                          <a:effectLst/>
                        </a:rPr>
                        <a:t>7 dias</a:t>
                      </a:r>
                      <a:endParaRPr lang="pt-BR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502843"/>
                  </a:ext>
                </a:extLst>
              </a:tr>
            </a:tbl>
          </a:graphicData>
        </a:graphic>
      </p:graphicFrame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6E6AA1A-E4DE-4EF2-B5A7-BA601B65F8C0}"/>
              </a:ext>
            </a:extLst>
          </p:cNvPr>
          <p:cNvSpPr/>
          <p:nvPr/>
        </p:nvSpPr>
        <p:spPr>
          <a:xfrm>
            <a:off x="287524" y="1059582"/>
            <a:ext cx="8568952" cy="504056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5325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Product Backlog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5F4655B2-26DD-4DC0-AF7A-63F9DB3C73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550988"/>
              </p:ext>
            </p:extLst>
          </p:nvPr>
        </p:nvGraphicFramePr>
        <p:xfrm>
          <a:off x="323528" y="723125"/>
          <a:ext cx="8280919" cy="4248472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01538">
                  <a:extLst>
                    <a:ext uri="{9D8B030D-6E8A-4147-A177-3AD203B41FA5}">
                      <a16:colId xmlns:a16="http://schemas.microsoft.com/office/drawing/2014/main" val="802626767"/>
                    </a:ext>
                  </a:extLst>
                </a:gridCol>
                <a:gridCol w="1764380">
                  <a:extLst>
                    <a:ext uri="{9D8B030D-6E8A-4147-A177-3AD203B41FA5}">
                      <a16:colId xmlns:a16="http://schemas.microsoft.com/office/drawing/2014/main" val="3742718868"/>
                    </a:ext>
                  </a:extLst>
                </a:gridCol>
                <a:gridCol w="1866123">
                  <a:extLst>
                    <a:ext uri="{9D8B030D-6E8A-4147-A177-3AD203B41FA5}">
                      <a16:colId xmlns:a16="http://schemas.microsoft.com/office/drawing/2014/main" val="1568624238"/>
                    </a:ext>
                  </a:extLst>
                </a:gridCol>
                <a:gridCol w="2682552">
                  <a:extLst>
                    <a:ext uri="{9D8B030D-6E8A-4147-A177-3AD203B41FA5}">
                      <a16:colId xmlns:a16="http://schemas.microsoft.com/office/drawing/2014/main" val="1294308692"/>
                    </a:ext>
                  </a:extLst>
                </a:gridCol>
                <a:gridCol w="1166326">
                  <a:extLst>
                    <a:ext uri="{9D8B030D-6E8A-4147-A177-3AD203B41FA5}">
                      <a16:colId xmlns:a16="http://schemas.microsoft.com/office/drawing/2014/main" val="2989137837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#ID</a:t>
                      </a:r>
                      <a:endParaRPr lang="pt-B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Área</a:t>
                      </a:r>
                      <a:endParaRPr lang="pt-B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Atividade</a:t>
                      </a:r>
                      <a:endParaRPr lang="pt-B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Item</a:t>
                      </a:r>
                      <a:endParaRPr lang="pt-B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Importância</a:t>
                      </a:r>
                      <a:endParaRPr lang="pt-B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1361497"/>
                  </a:ext>
                </a:extLst>
              </a:tr>
              <a:tr h="3614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_001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Usuários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Autenticação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Cadastro de usuários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770411"/>
                  </a:ext>
                </a:extLst>
              </a:tr>
              <a:tr h="3614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_002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Usuários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Autenticação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Login de usuários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00</a:t>
                      </a: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561442"/>
                  </a:ext>
                </a:extLst>
              </a:tr>
              <a:tr h="49433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_003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Armazenagem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Monitoramento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Monitorar a temperatura e umidade do ar e grãos dentro dos silos através de gráficos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00</a:t>
                      </a: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577409"/>
                  </a:ext>
                </a:extLst>
              </a:tr>
              <a:tr h="3614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_004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Armazenagem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Monitoramento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Monitorar a temperatura e umidade do ar e grãos </a:t>
                      </a:r>
                      <a:r>
                        <a:rPr lang="pt-BR" sz="900" u="none" strike="noStrike" dirty="0" err="1">
                          <a:effectLst/>
                        </a:rPr>
                        <a:t>dedentro</a:t>
                      </a:r>
                      <a:r>
                        <a:rPr lang="pt-BR" sz="900" u="none" strike="noStrike" dirty="0">
                          <a:effectLst/>
                        </a:rPr>
                        <a:t> dos silos através de dados estáticos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00</a:t>
                      </a: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459109"/>
                  </a:ext>
                </a:extLst>
              </a:tr>
              <a:tr h="3614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_005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Armazenagem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Monitoramento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Cadastrar produções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7524938"/>
                  </a:ext>
                </a:extLst>
              </a:tr>
              <a:tr h="4798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_006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Armazenagem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Monitoramento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Receber alertas de acordo com a temperatura e </a:t>
                      </a:r>
                    </a:p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umidade do ar e grãos dentro dos silos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61967"/>
                  </a:ext>
                </a:extLst>
              </a:tr>
              <a:tr h="3163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_007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Atendimento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Ter ferramenta de Help Desk para atender os usuários em caso de necessidade de suporte referente à aplicação</a:t>
                      </a: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065331"/>
                  </a:ext>
                </a:extLst>
              </a:tr>
              <a:tr h="3614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_008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Armazenagem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Finanças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Receber informações à respeito da situação do </a:t>
                      </a:r>
                    </a:p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mercado do agronegócio nacional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60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433924"/>
                  </a:ext>
                </a:extLst>
              </a:tr>
              <a:tr h="4306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_009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Vendas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Finanças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Gerar relatórios relacionados às vendas da </a:t>
                      </a:r>
                    </a:p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produção de grãos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502843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_010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Armazenagem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Controle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Qualidade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Gerar relatórios relacionados às condições de </a:t>
                      </a:r>
                    </a:p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armazenamento de cada produção ao longo do tempo</a:t>
                      </a: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466505"/>
                  </a:ext>
                </a:extLst>
              </a:tr>
            </a:tbl>
          </a:graphicData>
        </a:graphic>
      </p:graphicFrame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05788E43-ED50-4B8D-A308-BEE6CB3A1354}"/>
              </a:ext>
            </a:extLst>
          </p:cNvPr>
          <p:cNvSpPr/>
          <p:nvPr/>
        </p:nvSpPr>
        <p:spPr>
          <a:xfrm>
            <a:off x="287523" y="1059582"/>
            <a:ext cx="8352927" cy="432048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0334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Requisitos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6BB466D5-082A-45E5-9ACF-F92BCF786E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975420"/>
              </p:ext>
            </p:extLst>
          </p:nvPr>
        </p:nvGraphicFramePr>
        <p:xfrm>
          <a:off x="395536" y="867576"/>
          <a:ext cx="4176464" cy="4170568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01936">
                  <a:extLst>
                    <a:ext uri="{9D8B030D-6E8A-4147-A177-3AD203B41FA5}">
                      <a16:colId xmlns:a16="http://schemas.microsoft.com/office/drawing/2014/main" val="802626767"/>
                    </a:ext>
                  </a:extLst>
                </a:gridCol>
                <a:gridCol w="2782439">
                  <a:extLst>
                    <a:ext uri="{9D8B030D-6E8A-4147-A177-3AD203B41FA5}">
                      <a16:colId xmlns:a16="http://schemas.microsoft.com/office/drawing/2014/main" val="3742718868"/>
                    </a:ext>
                  </a:extLst>
                </a:gridCol>
                <a:gridCol w="792089">
                  <a:extLst>
                    <a:ext uri="{9D8B030D-6E8A-4147-A177-3AD203B41FA5}">
                      <a16:colId xmlns:a16="http://schemas.microsoft.com/office/drawing/2014/main" val="1568624238"/>
                    </a:ext>
                  </a:extLst>
                </a:gridCol>
              </a:tblGrid>
              <a:tr h="26841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#ID</a:t>
                      </a:r>
                      <a:endParaRPr lang="pt-BR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Requisito</a:t>
                      </a:r>
                      <a:endParaRPr lang="pt-BR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Importância</a:t>
                      </a:r>
                      <a:endParaRPr lang="pt-BR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1361497"/>
                  </a:ext>
                </a:extLst>
              </a:tr>
              <a:tr h="35917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RF_001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Software deverá ter uma tela de cadastro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Essencial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770411"/>
                  </a:ext>
                </a:extLst>
              </a:tr>
              <a:tr h="35917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RF_006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Software deverá ter uma tela de </a:t>
                      </a:r>
                    </a:p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login do usuário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Essencial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561442"/>
                  </a:ext>
                </a:extLst>
              </a:tr>
              <a:tr h="49121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RF_008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Deverá ser dado ao usuário a opção de realizar o login </a:t>
                      </a:r>
                    </a:p>
                    <a:p>
                      <a:pPr algn="ctr" fontAlgn="ctr"/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utilizando seu nome de usuário ou </a:t>
                      </a:r>
                      <a:r>
                        <a:rPr lang="pt-BR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email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Importante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577409"/>
                  </a:ext>
                </a:extLst>
              </a:tr>
              <a:tr h="35917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RF_011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Software deverá redirecionar o usuário para a dashboard </a:t>
                      </a:r>
                    </a:p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caso acesse a página de login estando autenticado 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Essencial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459109"/>
                  </a:ext>
                </a:extLst>
              </a:tr>
              <a:tr h="3776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RF_013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Software deverá ter dashboard onde será possível monitorar a variação de temperatura e umidade média de todos os silos localizados em seu armazém através de um gráfico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Essencial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7524938"/>
                  </a:ext>
                </a:extLst>
              </a:tr>
              <a:tr h="47682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RF_019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Software deverá ter na página de silos informações da </a:t>
                      </a:r>
                    </a:p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temperatura e umidade dos silos em tempo real ao lado dos gráficos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Importante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61967"/>
                  </a:ext>
                </a:extLst>
              </a:tr>
              <a:tr h="3143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RF_020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Software deverá na dashboard ter tabela com métricas sobre as </a:t>
                      </a:r>
                    </a:p>
                    <a:p>
                      <a:pPr algn="ctr" fontAlgn="ctr"/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variações de temperatura e umidade dentro dos silos</a:t>
                      </a: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Importante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065331"/>
                  </a:ext>
                </a:extLst>
              </a:tr>
              <a:tr h="3591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RF_026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Software deverá enviar notificações para o usuário caso </a:t>
                      </a:r>
                    </a:p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algum alerta seja acionado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Essencial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433924"/>
                  </a:ext>
                </a:extLst>
              </a:tr>
              <a:tr h="4279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RF_028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Software deverá </a:t>
                      </a:r>
                      <a:r>
                        <a:rPr lang="pt-BR" sz="800" u="none" strike="noStrike" dirty="0" err="1">
                          <a:effectLst/>
                        </a:rPr>
                        <a:t>disponibilzar</a:t>
                      </a:r>
                      <a:r>
                        <a:rPr lang="pt-BR" sz="800" u="none" strike="noStrike" dirty="0">
                          <a:effectLst/>
                        </a:rPr>
                        <a:t> ícone de Suporte em todas as páginas caso o usuário precise relatar algum problema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Essencial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502843"/>
                  </a:ext>
                </a:extLst>
              </a:tr>
              <a:tr h="377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RF_029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Software deverá </a:t>
                      </a:r>
                      <a:r>
                        <a:rPr lang="pt-BR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disponibilzar</a:t>
                      </a:r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ícone de Chat em todas as páginas </a:t>
                      </a:r>
                    </a:p>
                    <a:p>
                      <a:pPr algn="ctr" fontAlgn="ctr"/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 o caso de haver alguém da equipe disponível para atender o </a:t>
                      </a:r>
                    </a:p>
                    <a:p>
                      <a:pPr algn="ctr" fontAlgn="ctr"/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cliente em tempo real</a:t>
                      </a: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Essencial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466505"/>
                  </a:ext>
                </a:extLst>
              </a:tr>
            </a:tbl>
          </a:graphicData>
        </a:graphic>
      </p:graphicFrame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015B6F34-0E96-45F0-B32D-5986C54681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449287"/>
              </p:ext>
            </p:extLst>
          </p:nvPr>
        </p:nvGraphicFramePr>
        <p:xfrm>
          <a:off x="4716016" y="867577"/>
          <a:ext cx="3960437" cy="2856301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00543">
                  <a:extLst>
                    <a:ext uri="{9D8B030D-6E8A-4147-A177-3AD203B41FA5}">
                      <a16:colId xmlns:a16="http://schemas.microsoft.com/office/drawing/2014/main" val="802626767"/>
                    </a:ext>
                  </a:extLst>
                </a:gridCol>
                <a:gridCol w="2711825">
                  <a:extLst>
                    <a:ext uri="{9D8B030D-6E8A-4147-A177-3AD203B41FA5}">
                      <a16:colId xmlns:a16="http://schemas.microsoft.com/office/drawing/2014/main" val="3742718868"/>
                    </a:ext>
                  </a:extLst>
                </a:gridCol>
                <a:gridCol w="648069">
                  <a:extLst>
                    <a:ext uri="{9D8B030D-6E8A-4147-A177-3AD203B41FA5}">
                      <a16:colId xmlns:a16="http://schemas.microsoft.com/office/drawing/2014/main" val="1568624238"/>
                    </a:ext>
                  </a:extLst>
                </a:gridCol>
              </a:tblGrid>
              <a:tr h="27588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#ID</a:t>
                      </a:r>
                      <a:endParaRPr lang="pt-BR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Requisito</a:t>
                      </a:r>
                      <a:endParaRPr lang="pt-BR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Importância</a:t>
                      </a:r>
                      <a:endParaRPr lang="pt-BR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1361497"/>
                  </a:ext>
                </a:extLst>
              </a:tr>
              <a:tr h="38810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RNF_001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800" u="none" strike="noStrike" dirty="0">
                          <a:effectLst/>
                        </a:rPr>
                        <a:t>Software deverá ser uma aplicação web, feita nas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800" u="none" strike="noStrike" dirty="0">
                          <a:effectLst/>
                        </a:rPr>
                        <a:t>linguagens HTML, CSS e </a:t>
                      </a:r>
                      <a:r>
                        <a:rPr lang="pt-BR" sz="800" u="none" strike="noStrike" dirty="0" err="1">
                          <a:effectLst/>
                        </a:rPr>
                        <a:t>Javascript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Essencial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770411"/>
                  </a:ext>
                </a:extLst>
              </a:tr>
              <a:tr h="36916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RNF_003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Software deverá ser ter banco de dados hospedado em </a:t>
                      </a:r>
                    </a:p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cloud na plataforma Azure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Essencial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561442"/>
                  </a:ext>
                </a:extLst>
              </a:tr>
              <a:tr h="3714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NF_011</a:t>
                      </a: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Software deverá ter sistema de aquisição de dados desenvolvido em Node JS</a:t>
                      </a: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Essencial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577409"/>
                  </a:ext>
                </a:extLst>
              </a:tr>
              <a:tr h="36916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RNF_013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Intervalo entre as leituras dos sensores deve ser de 15 minutos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Essencial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459109"/>
                  </a:ext>
                </a:extLst>
              </a:tr>
              <a:tr h="3691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NF_015</a:t>
                      </a: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Gráficos deverão ser gerados e sustentados pela </a:t>
                      </a:r>
                    </a:p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plataforma Google </a:t>
                      </a:r>
                      <a:r>
                        <a:rPr lang="pt-BR" sz="800" u="none" strike="noStrike" dirty="0" err="1">
                          <a:effectLst/>
                        </a:rPr>
                        <a:t>Charts</a:t>
                      </a:r>
                      <a:r>
                        <a:rPr lang="pt-BR" sz="800" u="none" strike="noStrike" dirty="0">
                          <a:effectLst/>
                        </a:rPr>
                        <a:t> ou </a:t>
                      </a:r>
                      <a:r>
                        <a:rPr lang="pt-BR" sz="800" u="none" strike="noStrike" dirty="0" err="1">
                          <a:effectLst/>
                        </a:rPr>
                        <a:t>Charts</a:t>
                      </a:r>
                      <a:r>
                        <a:rPr lang="pt-BR" sz="800" u="none" strike="noStrike" dirty="0">
                          <a:effectLst/>
                        </a:rPr>
                        <a:t> JS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Importante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7524938"/>
                  </a:ext>
                </a:extLst>
              </a:tr>
              <a:tr h="39034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RNF_024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O tempo da requisição de dados na dashboard deve ser de no máximo 5 segundos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Essencial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61967"/>
                  </a:ext>
                </a:extLst>
              </a:tr>
              <a:tr h="3230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RNF_030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Ferramenta de suporte deve ser desenvolvida em cima de </a:t>
                      </a:r>
                    </a:p>
                    <a:p>
                      <a:pPr algn="ctr" fontAlgn="ctr"/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plataformas online como </a:t>
                      </a:r>
                      <a:r>
                        <a:rPr lang="pt-BR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Zendesk</a:t>
                      </a:r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pt-BR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Freshdesk</a:t>
                      </a:r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pt-BR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HelpDesk</a:t>
                      </a:r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Plus, </a:t>
                      </a:r>
                      <a:r>
                        <a:rPr lang="pt-BR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etc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Desejável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065331"/>
                  </a:ext>
                </a:extLst>
              </a:tr>
            </a:tbl>
          </a:graphicData>
        </a:graphic>
      </p:graphicFrame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664C357-51E0-4328-9C7D-056D2B506A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01924" y="495527"/>
            <a:ext cx="1619672" cy="288032"/>
          </a:xfrm>
        </p:spPr>
        <p:txBody>
          <a:bodyPr/>
          <a:lstStyle/>
          <a:p>
            <a:pPr lvl="0"/>
            <a:r>
              <a:rPr lang="en-US" altLang="ko-KR" dirty="0" err="1"/>
              <a:t>Funcionais</a:t>
            </a:r>
            <a:endParaRPr lang="en-US" altLang="ko-KR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3E9B37-67A7-45F4-A913-02F6D0B0E5D3}"/>
              </a:ext>
            </a:extLst>
          </p:cNvPr>
          <p:cNvSpPr txBox="1">
            <a:spLocks/>
          </p:cNvSpPr>
          <p:nvPr/>
        </p:nvSpPr>
        <p:spPr>
          <a:xfrm>
            <a:off x="5922406" y="495528"/>
            <a:ext cx="1619672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Não</a:t>
            </a:r>
            <a:r>
              <a:rPr lang="en-US" altLang="ko-KR" dirty="0"/>
              <a:t> </a:t>
            </a:r>
            <a:r>
              <a:rPr lang="en-US" altLang="ko-KR" dirty="0" err="1"/>
              <a:t>Funcionais</a:t>
            </a:r>
            <a:endParaRPr lang="en-US" altLang="ko-K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2CCE329A-A4F4-4D59-9AF4-F0E00015C0B0}"/>
              </a:ext>
            </a:extLst>
          </p:cNvPr>
          <p:cNvSpPr/>
          <p:nvPr/>
        </p:nvSpPr>
        <p:spPr>
          <a:xfrm>
            <a:off x="395536" y="1071591"/>
            <a:ext cx="4176464" cy="501227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F8912A6-71CF-4708-BAA8-5172E64181BB}"/>
              </a:ext>
            </a:extLst>
          </p:cNvPr>
          <p:cNvSpPr/>
          <p:nvPr/>
        </p:nvSpPr>
        <p:spPr>
          <a:xfrm>
            <a:off x="4716016" y="1071591"/>
            <a:ext cx="3960437" cy="501227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10987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39952" y="1877210"/>
            <a:ext cx="4930200" cy="1389079"/>
          </a:xfrm>
        </p:spPr>
        <p:txBody>
          <a:bodyPr/>
          <a:lstStyle/>
          <a:p>
            <a:r>
              <a:rPr lang="en-US" altLang="ko-KR" dirty="0" err="1"/>
              <a:t>Desenvolvimento</a:t>
            </a:r>
            <a:r>
              <a:rPr lang="en-US" altLang="ko-KR" dirty="0"/>
              <a:t> do </a:t>
            </a:r>
            <a:r>
              <a:rPr lang="en-US" altLang="ko-KR" dirty="0" err="1"/>
              <a:t>Projeto</a:t>
            </a:r>
            <a:endParaRPr lang="ko-KR" alt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FD1889-0489-4B61-B670-D694E254D3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139702"/>
            <a:ext cx="792088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107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Aquisição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Dados do Arduino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6C94127-BD5A-4D35-B262-BF141178A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630" y="724664"/>
            <a:ext cx="5312739" cy="421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22177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Aplicação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FACF24D-BD1B-450D-B99F-9EA3BC512C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2" t="28674" r="15287" b="17626"/>
          <a:stretch/>
        </p:blipFill>
        <p:spPr>
          <a:xfrm>
            <a:off x="1149556" y="627534"/>
            <a:ext cx="6950836" cy="4300294"/>
          </a:xfrm>
          <a:prstGeom prst="rect">
            <a:avLst/>
          </a:prstGeom>
        </p:spPr>
      </p:pic>
      <p:pic>
        <p:nvPicPr>
          <p:cNvPr id="2050" name="Picture 2" descr="Resultado de imagem para html logo">
            <a:extLst>
              <a:ext uri="{FF2B5EF4-FFF2-40B4-BE49-F238E27FC236}">
                <a16:creationId xmlns:a16="http://schemas.microsoft.com/office/drawing/2014/main" id="{8E6CDC48-6793-4BA6-B9D0-91874C9EE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414" y="3291830"/>
            <a:ext cx="699542" cy="69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css logo">
            <a:extLst>
              <a:ext uri="{FF2B5EF4-FFF2-40B4-BE49-F238E27FC236}">
                <a16:creationId xmlns:a16="http://schemas.microsoft.com/office/drawing/2014/main" id="{5AC5E0AA-A376-4028-8E52-8D7554E56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291830"/>
            <a:ext cx="699542" cy="69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m para javascript logo">
            <a:extLst>
              <a:ext uri="{FF2B5EF4-FFF2-40B4-BE49-F238E27FC236}">
                <a16:creationId xmlns:a16="http://schemas.microsoft.com/office/drawing/2014/main" id="{EDB6DF51-26A3-4BDC-B373-383CC0688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008" y="3291830"/>
            <a:ext cx="648072" cy="64807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0" descr="Bootstrap">
            <a:extLst>
              <a:ext uri="{FF2B5EF4-FFF2-40B4-BE49-F238E27FC236}">
                <a16:creationId xmlns:a16="http://schemas.microsoft.com/office/drawing/2014/main" id="{B68F7C80-95CF-4AB5-8AAC-779529E279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BEC65A07-7E69-4A61-A305-C5067EF22E7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23022" y="4138377"/>
            <a:ext cx="611162" cy="611162"/>
          </a:xfrm>
          <a:prstGeom prst="rect">
            <a:avLst/>
          </a:prstGeom>
        </p:spPr>
      </p:pic>
      <p:pic>
        <p:nvPicPr>
          <p:cNvPr id="2060" name="Picture 12" descr="Imagem relacionada">
            <a:extLst>
              <a:ext uri="{FF2B5EF4-FFF2-40B4-BE49-F238E27FC236}">
                <a16:creationId xmlns:a16="http://schemas.microsoft.com/office/drawing/2014/main" id="{1F964251-AEEC-4D61-A752-8461A5F22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457" y="4043908"/>
            <a:ext cx="8001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3037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Banco de Dados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4DB6B38-0A6F-44E7-9767-B7ADD946C1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24512" r="388"/>
          <a:stretch/>
        </p:blipFill>
        <p:spPr>
          <a:xfrm>
            <a:off x="418356" y="843558"/>
            <a:ext cx="8280920" cy="3838832"/>
          </a:xfrm>
          <a:prstGeom prst="rect">
            <a:avLst/>
          </a:prstGeom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F58C0406-A95D-4511-8E74-C0DA81667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3769583"/>
            <a:ext cx="2353444" cy="12355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03573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Páginas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Usabilidade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80C386E-882F-4183-BEF2-52B6DF97F1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4"/>
          <a:stretch/>
        </p:blipFill>
        <p:spPr>
          <a:xfrm>
            <a:off x="1331640" y="915566"/>
            <a:ext cx="5174084" cy="28384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50000"/>
              </a:srgbClr>
            </a:outerShd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31C587D-2830-42BB-8E20-37CB8376CF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4"/>
          <a:stretch/>
        </p:blipFill>
        <p:spPr>
          <a:xfrm>
            <a:off x="2987824" y="2067694"/>
            <a:ext cx="5174084" cy="28384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70572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Testes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086B7D9-2F7C-48AE-9590-B4200D0E8B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" t="25585" r="44628" b="49769"/>
          <a:stretch/>
        </p:blipFill>
        <p:spPr>
          <a:xfrm>
            <a:off x="572721" y="850256"/>
            <a:ext cx="5400600" cy="140962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ECC746A-4AE7-4527-8CD1-44840AEAF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60" y="1347614"/>
            <a:ext cx="7631369" cy="173676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EE58386-DEC9-4663-8014-537D69212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1635646"/>
            <a:ext cx="7696716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0307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483768" y="3939902"/>
            <a:ext cx="4464498" cy="576063"/>
          </a:xfrm>
        </p:spPr>
        <p:txBody>
          <a:bodyPr/>
          <a:lstStyle/>
          <a:p>
            <a:r>
              <a:rPr lang="en-US" altLang="ko-KR" sz="4000" dirty="0" err="1"/>
              <a:t>Visão</a:t>
            </a:r>
            <a:r>
              <a:rPr lang="en-US" altLang="ko-KR" sz="4000" dirty="0"/>
              <a:t> do </a:t>
            </a:r>
            <a:r>
              <a:rPr lang="en-US" altLang="ko-KR" sz="4000" dirty="0" err="1"/>
              <a:t>Projeto</a:t>
            </a:r>
            <a:endParaRPr lang="ko-KR" altLang="en-US" sz="40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031F57D-FDF3-4DBF-87F3-DE1E99039A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354" y="1635646"/>
            <a:ext cx="833291" cy="83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09176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39952" y="1877210"/>
            <a:ext cx="4930200" cy="1389079"/>
          </a:xfrm>
        </p:spPr>
        <p:txBody>
          <a:bodyPr/>
          <a:lstStyle/>
          <a:p>
            <a:r>
              <a:rPr lang="en-US" altLang="ko-KR" dirty="0" err="1"/>
              <a:t>Implantação</a:t>
            </a:r>
            <a:r>
              <a:rPr lang="en-US" altLang="ko-KR" dirty="0"/>
              <a:t> do </a:t>
            </a:r>
            <a:r>
              <a:rPr lang="en-US" altLang="ko-KR" dirty="0" err="1"/>
              <a:t>Projeto</a:t>
            </a:r>
            <a:endParaRPr lang="ko-KR" alt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FD1889-0489-4B61-B670-D694E254D3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139702"/>
            <a:ext cx="792088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61112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Manual de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Instal</a:t>
            </a:r>
            <a:r>
              <a:rPr lang="en-US" altLang="ko-KR" dirty="0" err="1"/>
              <a:t>ação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4795563-49EA-491D-87E2-64AB05BA1A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13" t="30400" r="37400" b="3800"/>
          <a:stretch/>
        </p:blipFill>
        <p:spPr>
          <a:xfrm>
            <a:off x="4499992" y="1609740"/>
            <a:ext cx="2376264" cy="3384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700ED23-1EAD-46AE-89C4-20A54154F8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13" t="17101" r="37400" b="17101"/>
          <a:stretch/>
        </p:blipFill>
        <p:spPr>
          <a:xfrm>
            <a:off x="1907704" y="817652"/>
            <a:ext cx="2376264" cy="3384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41000"/>
              </a:srgb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A58CC70-351E-4CEB-BC4E-79D4606183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944" y="863925"/>
            <a:ext cx="2327784" cy="32918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18000"/>
              </a:srgb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EE5B9C4-F7B9-4D17-BCBA-205397C2C8F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629" y="1655842"/>
            <a:ext cx="2360627" cy="333827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99922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Processo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Suporte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80C54A7-521E-450A-BC0E-678D0C28A0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1131590"/>
            <a:ext cx="4760199" cy="31683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39000"/>
              </a:srgbClr>
            </a:outerShd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8EDA965-57A2-4B6A-B6B6-257D382C0F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059582"/>
            <a:ext cx="2483390" cy="93044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8FCD765-9A37-4E3A-8DB6-CCAED945854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" t="31800" r="76775" b="5200"/>
          <a:stretch/>
        </p:blipFill>
        <p:spPr>
          <a:xfrm>
            <a:off x="5580112" y="1976563"/>
            <a:ext cx="1440160" cy="2323379"/>
          </a:xfrm>
          <a:prstGeom prst="rect">
            <a:avLst/>
          </a:prstGeom>
          <a:ln>
            <a:noFill/>
          </a:ln>
          <a:effectLst>
            <a:outerShdw blurRad="190500" sx="101000" sy="101000" algn="tl" rotWithShape="0">
              <a:srgbClr val="000000">
                <a:alpha val="22000"/>
              </a:srgb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8A0B57D-529C-4429-87FA-6AA96D3C65F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" t="31800" r="76775" b="5201"/>
          <a:stretch/>
        </p:blipFill>
        <p:spPr>
          <a:xfrm>
            <a:off x="7213196" y="1976560"/>
            <a:ext cx="1440161" cy="23233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55365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339750" y="3939902"/>
            <a:ext cx="4464498" cy="576063"/>
          </a:xfrm>
        </p:spPr>
        <p:txBody>
          <a:bodyPr/>
          <a:lstStyle/>
          <a:p>
            <a:r>
              <a:rPr lang="en-US" altLang="ko-KR" sz="4000" dirty="0" err="1"/>
              <a:t>Conclusão</a:t>
            </a:r>
            <a:endParaRPr lang="ko-KR" altLang="en-US" sz="40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031F57D-FDF3-4DBF-87F3-DE1E99039A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354" y="1635646"/>
            <a:ext cx="833291" cy="833291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78C7AF7C-D6E6-470E-B567-4349D9ABBAF4}"/>
              </a:ext>
            </a:extLst>
          </p:cNvPr>
          <p:cNvSpPr txBox="1">
            <a:spLocks/>
          </p:cNvSpPr>
          <p:nvPr/>
        </p:nvSpPr>
        <p:spPr>
          <a:xfrm>
            <a:off x="2339750" y="3939901"/>
            <a:ext cx="4464498" cy="576063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000" dirty="0" err="1"/>
              <a:t>Resultados</a:t>
            </a:r>
            <a:endParaRPr lang="ko-KR" altLang="en-US" sz="4000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1A5C5FB-7A68-41D4-8DC8-26F31679A4F9}"/>
              </a:ext>
            </a:extLst>
          </p:cNvPr>
          <p:cNvSpPr txBox="1">
            <a:spLocks/>
          </p:cNvSpPr>
          <p:nvPr/>
        </p:nvSpPr>
        <p:spPr>
          <a:xfrm>
            <a:off x="2015714" y="4155926"/>
            <a:ext cx="5112570" cy="576063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000" dirty="0" err="1"/>
              <a:t>Aprendizado</a:t>
            </a:r>
            <a:r>
              <a:rPr lang="en-US" altLang="ko-KR" sz="4000" dirty="0"/>
              <a:t> do Grupo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201847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4" grpId="0"/>
      <p:bldP spid="4" grpId="1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339750" y="4083918"/>
            <a:ext cx="4464498" cy="576063"/>
          </a:xfrm>
        </p:spPr>
        <p:txBody>
          <a:bodyPr/>
          <a:lstStyle/>
          <a:p>
            <a:r>
              <a:rPr lang="en-US" altLang="ko-KR" sz="4000" dirty="0" err="1"/>
              <a:t>Evolução</a:t>
            </a:r>
            <a:r>
              <a:rPr lang="en-US" altLang="ko-KR" sz="4000" dirty="0"/>
              <a:t> do </a:t>
            </a:r>
            <a:r>
              <a:rPr lang="en-US" altLang="ko-KR" sz="4000" dirty="0" err="1"/>
              <a:t>Projeto</a:t>
            </a:r>
            <a:endParaRPr lang="ko-KR" altLang="en-US" sz="40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031F57D-FDF3-4DBF-87F3-DE1E99039A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354" y="1635646"/>
            <a:ext cx="833291" cy="83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09307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03848" y="1527634"/>
            <a:ext cx="2736303" cy="2088232"/>
          </a:xfrm>
        </p:spPr>
        <p:txBody>
          <a:bodyPr/>
          <a:lstStyle/>
          <a:p>
            <a:r>
              <a:rPr lang="en-US" altLang="ko-KR" dirty="0" err="1"/>
              <a:t>Obrigado</a:t>
            </a:r>
            <a:r>
              <a:rPr lang="en-US" altLang="ko-KR" dirty="0"/>
              <a:t> pela </a:t>
            </a:r>
            <a:r>
              <a:rPr lang="en-US" altLang="ko-KR" dirty="0" err="1"/>
              <a:t>atenção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7"/>
          <p:cNvGraphicFramePr/>
          <p:nvPr>
            <p:extLst>
              <p:ext uri="{D42A27DB-BD31-4B8C-83A1-F6EECF244321}">
                <p14:modId xmlns:p14="http://schemas.microsoft.com/office/powerpoint/2010/main" val="1329899282"/>
              </p:ext>
            </p:extLst>
          </p:nvPr>
        </p:nvGraphicFramePr>
        <p:xfrm>
          <a:off x="6639996" y="1535413"/>
          <a:ext cx="1660648" cy="1721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8" name="Chart 7">
            <a:extLst>
              <a:ext uri="{FF2B5EF4-FFF2-40B4-BE49-F238E27FC236}">
                <a16:creationId xmlns:a16="http://schemas.microsoft.com/office/drawing/2014/main" id="{3A70B9A9-DE2F-4D3B-A52C-B5E30EE08E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7720203"/>
              </p:ext>
            </p:extLst>
          </p:nvPr>
        </p:nvGraphicFramePr>
        <p:xfrm>
          <a:off x="4709108" y="1535413"/>
          <a:ext cx="1660648" cy="1721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9" name="Chart 7">
            <a:extLst>
              <a:ext uri="{FF2B5EF4-FFF2-40B4-BE49-F238E27FC236}">
                <a16:creationId xmlns:a16="http://schemas.microsoft.com/office/drawing/2014/main" id="{0278FABA-EA96-49F5-9A62-691F2AD740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5227501"/>
              </p:ext>
            </p:extLst>
          </p:nvPr>
        </p:nvGraphicFramePr>
        <p:xfrm>
          <a:off x="2778219" y="1535413"/>
          <a:ext cx="1660648" cy="1721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0" name="Chart 7">
            <a:extLst>
              <a:ext uri="{FF2B5EF4-FFF2-40B4-BE49-F238E27FC236}">
                <a16:creationId xmlns:a16="http://schemas.microsoft.com/office/drawing/2014/main" id="{B3C23818-D30E-4AE9-A1E9-B29BA47611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0124462"/>
              </p:ext>
            </p:extLst>
          </p:nvPr>
        </p:nvGraphicFramePr>
        <p:xfrm>
          <a:off x="847330" y="1535413"/>
          <a:ext cx="1660648" cy="1721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 err="1"/>
              <a:t>Contexto</a:t>
            </a:r>
            <a:r>
              <a:rPr lang="en-US" altLang="ko-KR" dirty="0"/>
              <a:t> do </a:t>
            </a:r>
            <a:r>
              <a:rPr lang="en-US" altLang="ko-KR" dirty="0" err="1"/>
              <a:t>Negócio</a:t>
            </a:r>
            <a:endParaRPr lang="ko-KR" altLang="en-US" dirty="0"/>
          </a:p>
        </p:txBody>
      </p:sp>
      <p:sp>
        <p:nvSpPr>
          <p:cNvPr id="8" name="Oval 7"/>
          <p:cNvSpPr/>
          <p:nvPr/>
        </p:nvSpPr>
        <p:spPr>
          <a:xfrm>
            <a:off x="3151343" y="1944160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Oval 8"/>
          <p:cNvSpPr/>
          <p:nvPr/>
        </p:nvSpPr>
        <p:spPr>
          <a:xfrm>
            <a:off x="5072804" y="1944160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9"/>
          <p:cNvSpPr/>
          <p:nvPr/>
        </p:nvSpPr>
        <p:spPr>
          <a:xfrm>
            <a:off x="7013120" y="1944160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val 10"/>
          <p:cNvSpPr/>
          <p:nvPr/>
        </p:nvSpPr>
        <p:spPr>
          <a:xfrm>
            <a:off x="1220455" y="1944160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002268" y="2167437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30%</a:t>
            </a:r>
            <a:endParaRPr lang="ko-KR" altLang="en-US" sz="2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71379" y="2167437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20%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09603" y="2167437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24%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10796" y="2167437"/>
            <a:ext cx="11954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47,6%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18937" y="3407970"/>
            <a:ext cx="1640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20% dos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empregos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em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2017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02606" y="3352805"/>
            <a:ext cx="1535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Aumento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30%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nas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exportações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produção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grãos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746674" y="3407970"/>
            <a:ext cx="1731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47,6% das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exportações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desde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Março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2018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909941" y="3407970"/>
            <a:ext cx="1535427" cy="553998"/>
            <a:chOff x="3324740" y="1715063"/>
            <a:chExt cx="1260140" cy="553998"/>
          </a:xfrm>
        </p:grpSpPr>
        <p:sp>
          <p:nvSpPr>
            <p:cNvPr id="26" name="TextBox 25"/>
            <p:cNvSpPr txBox="1"/>
            <p:nvPr/>
          </p:nvSpPr>
          <p:spPr>
            <a:xfrm>
              <a:off x="3324740" y="1715063"/>
              <a:ext cx="12601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24% do PIB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Brasileiro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em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2017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24740" y="1992062"/>
              <a:ext cx="1260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32" name="Imagem 31">
            <a:extLst>
              <a:ext uri="{FF2B5EF4-FFF2-40B4-BE49-F238E27FC236}">
                <a16:creationId xmlns:a16="http://schemas.microsoft.com/office/drawing/2014/main" id="{B78F6F26-1709-4E9D-AB31-8FB855C185E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0" y="32722"/>
            <a:ext cx="631923" cy="63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947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28" grpId="0">
        <p:bldAsOne/>
      </p:bldGraphic>
      <p:bldGraphic spid="29" grpId="0">
        <p:bldAsOne/>
      </p:bldGraphic>
      <p:bldGraphic spid="30" grpId="0">
        <p:bldAsOne/>
      </p:bldGraphic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  <p:bldP spid="17" grpId="0"/>
      <p:bldP spid="20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200" dirty="0" err="1"/>
              <a:t>Problema</a:t>
            </a:r>
            <a:r>
              <a:rPr lang="en-US" altLang="ko-KR" sz="3200" dirty="0"/>
              <a:t> / </a:t>
            </a:r>
            <a:r>
              <a:rPr lang="en-US" altLang="ko-KR" sz="3200" dirty="0" err="1"/>
              <a:t>Justificativa</a:t>
            </a:r>
            <a:r>
              <a:rPr lang="en-US" altLang="ko-KR" sz="3200" dirty="0"/>
              <a:t> da </a:t>
            </a:r>
            <a:r>
              <a:rPr lang="en-US" altLang="ko-KR" sz="3200" dirty="0" err="1"/>
              <a:t>Solução</a:t>
            </a:r>
            <a:endParaRPr lang="ko-KR" altLang="en-US" sz="3200" dirty="0"/>
          </a:p>
        </p:txBody>
      </p:sp>
      <p:sp>
        <p:nvSpPr>
          <p:cNvPr id="4" name="Diamond 3"/>
          <p:cNvSpPr/>
          <p:nvPr/>
        </p:nvSpPr>
        <p:spPr>
          <a:xfrm>
            <a:off x="3895357" y="1594523"/>
            <a:ext cx="1340281" cy="1340281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Diamond 4"/>
          <p:cNvSpPr/>
          <p:nvPr/>
        </p:nvSpPr>
        <p:spPr>
          <a:xfrm>
            <a:off x="3895357" y="3057894"/>
            <a:ext cx="1340281" cy="1340281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Diamond 5"/>
          <p:cNvSpPr/>
          <p:nvPr/>
        </p:nvSpPr>
        <p:spPr>
          <a:xfrm>
            <a:off x="3150894" y="2322019"/>
            <a:ext cx="1340281" cy="1340281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Diamond 6"/>
          <p:cNvSpPr/>
          <p:nvPr/>
        </p:nvSpPr>
        <p:spPr>
          <a:xfrm>
            <a:off x="4660513" y="2322019"/>
            <a:ext cx="1340281" cy="1340281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Diamond 7"/>
          <p:cNvSpPr/>
          <p:nvPr/>
        </p:nvSpPr>
        <p:spPr>
          <a:xfrm>
            <a:off x="3629566" y="2561355"/>
            <a:ext cx="861609" cy="861609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Diamond 8"/>
          <p:cNvSpPr/>
          <p:nvPr/>
        </p:nvSpPr>
        <p:spPr>
          <a:xfrm>
            <a:off x="4134693" y="3057894"/>
            <a:ext cx="861609" cy="861609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Diamond 9"/>
          <p:cNvSpPr/>
          <p:nvPr/>
        </p:nvSpPr>
        <p:spPr>
          <a:xfrm>
            <a:off x="4660513" y="2561355"/>
            <a:ext cx="861609" cy="861609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Diamond 10"/>
          <p:cNvSpPr/>
          <p:nvPr/>
        </p:nvSpPr>
        <p:spPr>
          <a:xfrm>
            <a:off x="4134693" y="2073195"/>
            <a:ext cx="861609" cy="861609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Group 11"/>
          <p:cNvGrpSpPr/>
          <p:nvPr/>
        </p:nvGrpSpPr>
        <p:grpSpPr>
          <a:xfrm>
            <a:off x="6084909" y="2430868"/>
            <a:ext cx="2592287" cy="1048024"/>
            <a:chOff x="803640" y="3362835"/>
            <a:chExt cx="2059657" cy="1048024"/>
          </a:xfrm>
        </p:grpSpPr>
        <p:sp>
          <p:nvSpPr>
            <p:cNvPr id="13" name="TextBox 12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2,3 mi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toneladas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67,2%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armazenagem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Déficit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econômico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R$2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bilhões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Perdas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18007" y="2302409"/>
            <a:ext cx="2933806" cy="863358"/>
            <a:chOff x="803640" y="3362835"/>
            <a:chExt cx="2059657" cy="863358"/>
          </a:xfrm>
        </p:grpSpPr>
        <p:sp>
          <p:nvSpPr>
            <p:cNvPr id="16" name="TextBox 15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57% das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exportações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nas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mãos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6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empresas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12 a 17% da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produção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vai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para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cooperativas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Monopólio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235638" y="3835415"/>
            <a:ext cx="2592287" cy="1048024"/>
            <a:chOff x="803640" y="3362835"/>
            <a:chExt cx="2059657" cy="1048024"/>
          </a:xfrm>
        </p:grpSpPr>
        <p:sp>
          <p:nvSpPr>
            <p:cNvPr id="19" name="TextBox 18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9%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armazenados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em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propriedade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em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2016, 15%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em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2018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Falta de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Segurança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17587" y="1421091"/>
            <a:ext cx="3600399" cy="678692"/>
            <a:chOff x="803640" y="3362835"/>
            <a:chExt cx="2059657" cy="678692"/>
          </a:xfrm>
        </p:grpSpPr>
        <p:sp>
          <p:nvSpPr>
            <p:cNvPr id="22" name="TextBox 21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r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2/3 do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risco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total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desmatamento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por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plantio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soja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Desmatamento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840392" y="2668994"/>
            <a:ext cx="555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2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782695" y="2668994"/>
            <a:ext cx="555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4</a:t>
            </a:r>
            <a:endParaRPr lang="ko-KR" altLang="en-US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82672" y="3138619"/>
            <a:ext cx="555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  <a:cs typeface="Arial" pitchFamily="34" charset="0"/>
              </a:rPr>
              <a:t>3</a:t>
            </a:r>
            <a:endParaRPr lang="ko-KR" altLang="en-US" sz="3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82672" y="2202748"/>
            <a:ext cx="555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1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A1AF3202-4C04-42A2-AE3F-6633087131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0" y="32722"/>
            <a:ext cx="631923" cy="63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952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25" grpId="0"/>
      <p:bldP spid="26" grpId="0"/>
      <p:bldP spid="27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483768" y="3939902"/>
            <a:ext cx="4464498" cy="576063"/>
          </a:xfrm>
        </p:spPr>
        <p:txBody>
          <a:bodyPr/>
          <a:lstStyle/>
          <a:p>
            <a:r>
              <a:rPr lang="en-US" altLang="ko-KR" sz="4000" dirty="0"/>
              <a:t>A </a:t>
            </a:r>
            <a:r>
              <a:rPr lang="en-US" altLang="ko-KR" sz="4000" dirty="0" err="1"/>
              <a:t>Solução</a:t>
            </a:r>
            <a:endParaRPr lang="ko-KR" altLang="en-US" sz="40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031F57D-FDF3-4DBF-87F3-DE1E99039A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354" y="1635646"/>
            <a:ext cx="833291" cy="83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60403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200" dirty="0"/>
              <a:t>A </a:t>
            </a:r>
            <a:r>
              <a:rPr lang="en-US" altLang="ko-KR" sz="3200" dirty="0" err="1"/>
              <a:t>Solução</a:t>
            </a:r>
            <a:endParaRPr lang="ko-KR" altLang="en-US" sz="3200" dirty="0"/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A1AF3202-4C04-42A2-AE3F-6633087131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0" y="32722"/>
            <a:ext cx="631923" cy="631923"/>
          </a:xfrm>
          <a:prstGeom prst="rect">
            <a:avLst/>
          </a:prstGeom>
        </p:spPr>
      </p:pic>
      <p:grpSp>
        <p:nvGrpSpPr>
          <p:cNvPr id="29" name="Group 5">
            <a:extLst>
              <a:ext uri="{FF2B5EF4-FFF2-40B4-BE49-F238E27FC236}">
                <a16:creationId xmlns:a16="http://schemas.microsoft.com/office/drawing/2014/main" id="{7D9048EC-F7DE-45CE-BF5F-3B0A8E684FA2}"/>
              </a:ext>
            </a:extLst>
          </p:cNvPr>
          <p:cNvGrpSpPr/>
          <p:nvPr/>
        </p:nvGrpSpPr>
        <p:grpSpPr>
          <a:xfrm>
            <a:off x="899592" y="1521505"/>
            <a:ext cx="864096" cy="1188088"/>
            <a:chOff x="2391994" y="1635646"/>
            <a:chExt cx="805454" cy="1584088"/>
          </a:xfrm>
          <a:solidFill>
            <a:schemeClr val="accent2">
              <a:lumMod val="75000"/>
            </a:schemeClr>
          </a:solidFill>
        </p:grpSpPr>
        <p:sp>
          <p:nvSpPr>
            <p:cNvPr id="30" name="Rectangle 3">
              <a:extLst>
                <a:ext uri="{FF2B5EF4-FFF2-40B4-BE49-F238E27FC236}">
                  <a16:creationId xmlns:a16="http://schemas.microsoft.com/office/drawing/2014/main" id="{F7FC9067-457B-4967-AE2E-930119961117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Isosceles Triangle 4">
              <a:extLst>
                <a:ext uri="{FF2B5EF4-FFF2-40B4-BE49-F238E27FC236}">
                  <a16:creationId xmlns:a16="http://schemas.microsoft.com/office/drawing/2014/main" id="{48096519-DE9C-4240-AFAD-387E0EBB62DD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Group 7">
            <a:extLst>
              <a:ext uri="{FF2B5EF4-FFF2-40B4-BE49-F238E27FC236}">
                <a16:creationId xmlns:a16="http://schemas.microsoft.com/office/drawing/2014/main" id="{A80F7CD7-FD5F-49A3-85C7-8EFC66E46D54}"/>
              </a:ext>
            </a:extLst>
          </p:cNvPr>
          <p:cNvGrpSpPr/>
          <p:nvPr/>
        </p:nvGrpSpPr>
        <p:grpSpPr>
          <a:xfrm>
            <a:off x="1835696" y="1572510"/>
            <a:ext cx="2664296" cy="830997"/>
            <a:chOff x="496119" y="2469560"/>
            <a:chExt cx="1752190" cy="830997"/>
          </a:xfrm>
          <a:noFill/>
        </p:grpSpPr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C47CB8AE-A2D0-42FB-B08D-0231373B3516}"/>
                </a:ext>
              </a:extLst>
            </p:cNvPr>
            <p:cNvSpPr txBox="1"/>
            <p:nvPr/>
          </p:nvSpPr>
          <p:spPr>
            <a:xfrm>
              <a:off x="496119" y="2724641"/>
              <a:ext cx="175219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9">
              <a:extLst>
                <a:ext uri="{FF2B5EF4-FFF2-40B4-BE49-F238E27FC236}">
                  <a16:creationId xmlns:a16="http://schemas.microsoft.com/office/drawing/2014/main" id="{5E4AFAC7-1589-444F-A49A-9380791E1E4F}"/>
                </a:ext>
              </a:extLst>
            </p:cNvPr>
            <p:cNvSpPr txBox="1"/>
            <p:nvPr/>
          </p:nvSpPr>
          <p:spPr>
            <a:xfrm>
              <a:off x="496119" y="2469560"/>
              <a:ext cx="17521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err="1">
                  <a:solidFill>
                    <a:schemeClr val="accent2">
                      <a:lumMod val="75000"/>
                    </a:schemeClr>
                  </a:solidFill>
                  <a:cs typeface="Arial" pitchFamily="34" charset="0"/>
                </a:rPr>
                <a:t>Armazéns</a:t>
              </a:r>
              <a:r>
                <a:rPr lang="en-US" altLang="ko-KR" sz="2400" b="1" dirty="0">
                  <a:solidFill>
                    <a:schemeClr val="accent2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400" b="1" dirty="0" err="1">
                  <a:solidFill>
                    <a:schemeClr val="accent2">
                      <a:lumMod val="75000"/>
                    </a:schemeClr>
                  </a:solidFill>
                  <a:cs typeface="Arial" pitchFamily="34" charset="0"/>
                </a:rPr>
                <a:t>Convencionais</a:t>
              </a:r>
              <a:endParaRPr lang="ko-KR" altLang="en-US" sz="2400" b="1" dirty="0">
                <a:solidFill>
                  <a:schemeClr val="accent2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6" name="TextBox 10">
            <a:extLst>
              <a:ext uri="{FF2B5EF4-FFF2-40B4-BE49-F238E27FC236}">
                <a16:creationId xmlns:a16="http://schemas.microsoft.com/office/drawing/2014/main" id="{3AB89C7B-58A2-45D3-989F-51F2CC012377}"/>
              </a:ext>
            </a:extLst>
          </p:cNvPr>
          <p:cNvSpPr txBox="1"/>
          <p:nvPr/>
        </p:nvSpPr>
        <p:spPr>
          <a:xfrm>
            <a:off x="977080" y="1564253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1" name="Group 25">
            <a:extLst>
              <a:ext uri="{FF2B5EF4-FFF2-40B4-BE49-F238E27FC236}">
                <a16:creationId xmlns:a16="http://schemas.microsoft.com/office/drawing/2014/main" id="{7390E8E0-7FA6-4CBA-93F6-941BE6D4CD57}"/>
              </a:ext>
            </a:extLst>
          </p:cNvPr>
          <p:cNvGrpSpPr/>
          <p:nvPr/>
        </p:nvGrpSpPr>
        <p:grpSpPr>
          <a:xfrm>
            <a:off x="4868951" y="1536514"/>
            <a:ext cx="864096" cy="1188088"/>
            <a:chOff x="2391994" y="1635646"/>
            <a:chExt cx="805454" cy="1584088"/>
          </a:xfrm>
          <a:solidFill>
            <a:schemeClr val="accent4">
              <a:lumMod val="50000"/>
            </a:schemeClr>
          </a:solidFill>
        </p:grpSpPr>
        <p:sp>
          <p:nvSpPr>
            <p:cNvPr id="52" name="Rectangle 26">
              <a:extLst>
                <a:ext uri="{FF2B5EF4-FFF2-40B4-BE49-F238E27FC236}">
                  <a16:creationId xmlns:a16="http://schemas.microsoft.com/office/drawing/2014/main" id="{34E7678C-0742-4F25-9EC0-DA7A40C347D3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Isosceles Triangle 27">
              <a:extLst>
                <a:ext uri="{FF2B5EF4-FFF2-40B4-BE49-F238E27FC236}">
                  <a16:creationId xmlns:a16="http://schemas.microsoft.com/office/drawing/2014/main" id="{DE3E63D9-E9DC-4581-A8E9-286E746B1D3C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Group 28">
            <a:extLst>
              <a:ext uri="{FF2B5EF4-FFF2-40B4-BE49-F238E27FC236}">
                <a16:creationId xmlns:a16="http://schemas.microsoft.com/office/drawing/2014/main" id="{6A79F2C1-60DB-4D92-83BE-1BA97C630E78}"/>
              </a:ext>
            </a:extLst>
          </p:cNvPr>
          <p:cNvGrpSpPr/>
          <p:nvPr/>
        </p:nvGrpSpPr>
        <p:grpSpPr>
          <a:xfrm>
            <a:off x="5805055" y="1587519"/>
            <a:ext cx="2664296" cy="830997"/>
            <a:chOff x="496119" y="2469560"/>
            <a:chExt cx="1752190" cy="830997"/>
          </a:xfrm>
          <a:noFill/>
        </p:grpSpPr>
        <p:sp>
          <p:nvSpPr>
            <p:cNvPr id="55" name="TextBox 29">
              <a:extLst>
                <a:ext uri="{FF2B5EF4-FFF2-40B4-BE49-F238E27FC236}">
                  <a16:creationId xmlns:a16="http://schemas.microsoft.com/office/drawing/2014/main" id="{41C686DA-1EB4-4E07-8582-5C1DB8C11BD1}"/>
                </a:ext>
              </a:extLst>
            </p:cNvPr>
            <p:cNvSpPr txBox="1"/>
            <p:nvPr/>
          </p:nvSpPr>
          <p:spPr>
            <a:xfrm>
              <a:off x="496119" y="2724641"/>
              <a:ext cx="175219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TextBox 30">
              <a:extLst>
                <a:ext uri="{FF2B5EF4-FFF2-40B4-BE49-F238E27FC236}">
                  <a16:creationId xmlns:a16="http://schemas.microsoft.com/office/drawing/2014/main" id="{48B508B9-9F6B-42B8-9B70-C726F75A8624}"/>
                </a:ext>
              </a:extLst>
            </p:cNvPr>
            <p:cNvSpPr txBox="1"/>
            <p:nvPr/>
          </p:nvSpPr>
          <p:spPr>
            <a:xfrm>
              <a:off x="496119" y="2469560"/>
              <a:ext cx="17521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err="1">
                  <a:solidFill>
                    <a:schemeClr val="accent4">
                      <a:lumMod val="50000"/>
                    </a:schemeClr>
                  </a:solidFill>
                  <a:cs typeface="Arial" pitchFamily="34" charset="0"/>
                </a:rPr>
                <a:t>Armazéns</a:t>
              </a:r>
              <a:r>
                <a:rPr lang="en-US" altLang="ko-KR" sz="2400" b="1" dirty="0">
                  <a:solidFill>
                    <a:schemeClr val="accent4">
                      <a:lumMod val="50000"/>
                    </a:schemeClr>
                  </a:solidFill>
                  <a:cs typeface="Arial" pitchFamily="34" charset="0"/>
                </a:rPr>
                <a:t> a </a:t>
              </a:r>
              <a:r>
                <a:rPr lang="en-US" altLang="ko-KR" sz="2400" b="1" dirty="0" err="1">
                  <a:solidFill>
                    <a:schemeClr val="accent4">
                      <a:lumMod val="50000"/>
                    </a:schemeClr>
                  </a:solidFill>
                  <a:cs typeface="Arial" pitchFamily="34" charset="0"/>
                </a:rPr>
                <a:t>granel</a:t>
              </a:r>
              <a:endParaRPr lang="ko-KR" altLang="en-US" sz="2400" b="1" dirty="0">
                <a:solidFill>
                  <a:schemeClr val="accent4">
                    <a:lumMod val="50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7" name="TextBox 31">
            <a:extLst>
              <a:ext uri="{FF2B5EF4-FFF2-40B4-BE49-F238E27FC236}">
                <a16:creationId xmlns:a16="http://schemas.microsoft.com/office/drawing/2014/main" id="{A6D84905-BB84-41B7-B958-1CAE61B7066E}"/>
              </a:ext>
            </a:extLst>
          </p:cNvPr>
          <p:cNvSpPr txBox="1"/>
          <p:nvPr/>
        </p:nvSpPr>
        <p:spPr>
          <a:xfrm>
            <a:off x="4946439" y="1579262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58A094F1-4C3E-4BAB-AE26-C65731716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52" y="868373"/>
            <a:ext cx="4671436" cy="3503577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79449661-F5DE-4336-913B-27CEC2D1F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205" y="868373"/>
            <a:ext cx="3503577" cy="3503577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76FDA739-F8B2-40C7-8B1B-B2F95BCDE2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742" y="1380465"/>
            <a:ext cx="5036694" cy="2658255"/>
          </a:xfrm>
          <a:prstGeom prst="rect">
            <a:avLst/>
          </a:prstGeom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48E83F43-D4F9-4DA4-91B9-6846D58A6B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738" y="889074"/>
            <a:ext cx="5263591" cy="3503577"/>
          </a:xfrm>
          <a:prstGeom prst="rect">
            <a:avLst/>
          </a:prstGeom>
        </p:spPr>
      </p:pic>
      <p:pic>
        <p:nvPicPr>
          <p:cNvPr id="65" name="Imagem 64">
            <a:extLst>
              <a:ext uri="{FF2B5EF4-FFF2-40B4-BE49-F238E27FC236}">
                <a16:creationId xmlns:a16="http://schemas.microsoft.com/office/drawing/2014/main" id="{11288BB0-225B-44F3-A13B-B379847D668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52" y="861013"/>
            <a:ext cx="2934533" cy="1933156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1386CA3C-8C43-41D6-BE90-F354CF1DCA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390" y="889074"/>
            <a:ext cx="3215077" cy="2138027"/>
          </a:xfrm>
          <a:prstGeom prst="rect">
            <a:avLst/>
          </a:prstGeom>
        </p:spPr>
      </p:pic>
      <p:pic>
        <p:nvPicPr>
          <p:cNvPr id="67" name="Imagem 66">
            <a:extLst>
              <a:ext uri="{FF2B5EF4-FFF2-40B4-BE49-F238E27FC236}">
                <a16:creationId xmlns:a16="http://schemas.microsoft.com/office/drawing/2014/main" id="{EE57557C-8097-4D83-8B1A-DFAC602116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116" y="2849671"/>
            <a:ext cx="4063418" cy="2057000"/>
          </a:xfrm>
          <a:prstGeom prst="rect">
            <a:avLst/>
          </a:prstGeom>
        </p:spPr>
      </p:pic>
      <p:pic>
        <p:nvPicPr>
          <p:cNvPr id="71" name="Imagem 70">
            <a:extLst>
              <a:ext uri="{FF2B5EF4-FFF2-40B4-BE49-F238E27FC236}">
                <a16:creationId xmlns:a16="http://schemas.microsoft.com/office/drawing/2014/main" id="{DCF88277-BDCB-4C89-8458-48106F5D45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65" y="2507880"/>
            <a:ext cx="3020037" cy="228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9596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2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2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25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25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25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25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" dur="25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9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"/>
                            </p:stCondLst>
                            <p:childTnLst>
                              <p:par>
                                <p:cTn id="7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0" dur="25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2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"/>
                            </p:stCondLst>
                            <p:childTnLst>
                              <p:par>
                                <p:cTn id="8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5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Solução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B76E9AB-7CC7-474B-A678-9426359188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12" y="699542"/>
            <a:ext cx="6984776" cy="392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4202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39952" y="1877210"/>
            <a:ext cx="4930200" cy="1389079"/>
          </a:xfrm>
        </p:spPr>
        <p:txBody>
          <a:bodyPr/>
          <a:lstStyle/>
          <a:p>
            <a:r>
              <a:rPr lang="en-US" altLang="ko-KR" dirty="0" err="1"/>
              <a:t>Planejamento</a:t>
            </a:r>
            <a:r>
              <a:rPr lang="en-US" altLang="ko-KR" dirty="0"/>
              <a:t> da </a:t>
            </a:r>
            <a:r>
              <a:rPr lang="en-US" altLang="ko-KR" dirty="0" err="1"/>
              <a:t>Solução</a:t>
            </a:r>
            <a:endParaRPr lang="ko-KR" alt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FD1889-0489-4B61-B670-D694E254D3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139702"/>
            <a:ext cx="792088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/>
              <a:t>A </a:t>
            </a:r>
            <a:r>
              <a:rPr lang="en-US" altLang="ko-KR" dirty="0" err="1"/>
              <a:t>Equipe</a:t>
            </a:r>
            <a:endParaRPr lang="ko-KR" altLang="en-US" dirty="0"/>
          </a:p>
        </p:txBody>
      </p:sp>
      <p:grpSp>
        <p:nvGrpSpPr>
          <p:cNvPr id="70" name="Group 35">
            <a:extLst>
              <a:ext uri="{FF2B5EF4-FFF2-40B4-BE49-F238E27FC236}">
                <a16:creationId xmlns:a16="http://schemas.microsoft.com/office/drawing/2014/main" id="{8511D7F5-C46D-4A06-AC79-D99A824206C7}"/>
              </a:ext>
            </a:extLst>
          </p:cNvPr>
          <p:cNvGrpSpPr/>
          <p:nvPr/>
        </p:nvGrpSpPr>
        <p:grpSpPr>
          <a:xfrm>
            <a:off x="966289" y="1156811"/>
            <a:ext cx="1926735" cy="494026"/>
            <a:chOff x="803640" y="3362835"/>
            <a:chExt cx="2059657" cy="494026"/>
          </a:xfrm>
        </p:grpSpPr>
        <p:sp>
          <p:nvSpPr>
            <p:cNvPr id="71" name="TextBox 36">
              <a:extLst>
                <a:ext uri="{FF2B5EF4-FFF2-40B4-BE49-F238E27FC236}">
                  <a16:creationId xmlns:a16="http://schemas.microsoft.com/office/drawing/2014/main" id="{8D69B064-AFCD-4CC3-A1B7-1ADFFB4A6B72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Scrum Master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2" name="TextBox 37">
              <a:extLst>
                <a:ext uri="{FF2B5EF4-FFF2-40B4-BE49-F238E27FC236}">
                  <a16:creationId xmlns:a16="http://schemas.microsoft.com/office/drawing/2014/main" id="{9442816A-1C92-48D4-BD48-8A5AF3FFDF61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Matheus Risovas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3" name="Group 35">
            <a:extLst>
              <a:ext uri="{FF2B5EF4-FFF2-40B4-BE49-F238E27FC236}">
                <a16:creationId xmlns:a16="http://schemas.microsoft.com/office/drawing/2014/main" id="{28131024-2A3E-4211-89A0-3AB85BF882F3}"/>
              </a:ext>
            </a:extLst>
          </p:cNvPr>
          <p:cNvGrpSpPr/>
          <p:nvPr/>
        </p:nvGrpSpPr>
        <p:grpSpPr>
          <a:xfrm>
            <a:off x="41664" y="2566989"/>
            <a:ext cx="1926735" cy="494026"/>
            <a:chOff x="803640" y="3362835"/>
            <a:chExt cx="2059657" cy="494026"/>
          </a:xfrm>
        </p:grpSpPr>
        <p:sp>
          <p:nvSpPr>
            <p:cNvPr id="74" name="TextBox 36">
              <a:extLst>
                <a:ext uri="{FF2B5EF4-FFF2-40B4-BE49-F238E27FC236}">
                  <a16:creationId xmlns:a16="http://schemas.microsoft.com/office/drawing/2014/main" id="{6BF6FC4A-040C-4B81-9059-55AB811973E5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Product Owner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5" name="TextBox 37">
              <a:extLst>
                <a:ext uri="{FF2B5EF4-FFF2-40B4-BE49-F238E27FC236}">
                  <a16:creationId xmlns:a16="http://schemas.microsoft.com/office/drawing/2014/main" id="{84982DD3-3D12-4B77-8C2E-BDD2105F4CA3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Marcio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Santana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6" name="Group 35">
            <a:extLst>
              <a:ext uri="{FF2B5EF4-FFF2-40B4-BE49-F238E27FC236}">
                <a16:creationId xmlns:a16="http://schemas.microsoft.com/office/drawing/2014/main" id="{2F86234E-97A9-4F53-9AE9-7F7B181169BD}"/>
              </a:ext>
            </a:extLst>
          </p:cNvPr>
          <p:cNvGrpSpPr/>
          <p:nvPr/>
        </p:nvGrpSpPr>
        <p:grpSpPr>
          <a:xfrm>
            <a:off x="1187624" y="4206558"/>
            <a:ext cx="1926735" cy="494026"/>
            <a:chOff x="803640" y="3362835"/>
            <a:chExt cx="2059657" cy="494026"/>
          </a:xfrm>
        </p:grpSpPr>
        <p:sp>
          <p:nvSpPr>
            <p:cNvPr id="77" name="TextBox 36">
              <a:extLst>
                <a:ext uri="{FF2B5EF4-FFF2-40B4-BE49-F238E27FC236}">
                  <a16:creationId xmlns:a16="http://schemas.microsoft.com/office/drawing/2014/main" id="{4838FFD5-4300-4CBB-B954-7F7FB41872EE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Dev Team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8" name="TextBox 37">
              <a:extLst>
                <a:ext uri="{FF2B5EF4-FFF2-40B4-BE49-F238E27FC236}">
                  <a16:creationId xmlns:a16="http://schemas.microsoft.com/office/drawing/2014/main" id="{2E4CD5F2-948E-4A96-A784-F4A47707775B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Guilherme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França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9" name="Group 35">
            <a:extLst>
              <a:ext uri="{FF2B5EF4-FFF2-40B4-BE49-F238E27FC236}">
                <a16:creationId xmlns:a16="http://schemas.microsoft.com/office/drawing/2014/main" id="{16B9E8F7-4E3F-42A4-84BD-CF098C5363BF}"/>
              </a:ext>
            </a:extLst>
          </p:cNvPr>
          <p:cNvGrpSpPr/>
          <p:nvPr/>
        </p:nvGrpSpPr>
        <p:grpSpPr>
          <a:xfrm>
            <a:off x="5436096" y="1156811"/>
            <a:ext cx="1926735" cy="494026"/>
            <a:chOff x="803640" y="3362835"/>
            <a:chExt cx="2059657" cy="494026"/>
          </a:xfrm>
        </p:grpSpPr>
        <p:sp>
          <p:nvSpPr>
            <p:cNvPr id="80" name="TextBox 36">
              <a:extLst>
                <a:ext uri="{FF2B5EF4-FFF2-40B4-BE49-F238E27FC236}">
                  <a16:creationId xmlns:a16="http://schemas.microsoft.com/office/drawing/2014/main" id="{E5E206E7-EBF2-4164-A1B9-0939B27A052E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Dev Team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1" name="TextBox 37">
              <a:extLst>
                <a:ext uri="{FF2B5EF4-FFF2-40B4-BE49-F238E27FC236}">
                  <a16:creationId xmlns:a16="http://schemas.microsoft.com/office/drawing/2014/main" id="{4620F0CB-E243-40DF-A4B7-5FCC35B055B3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Efrain Lezama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2" name="Group 35">
            <a:extLst>
              <a:ext uri="{FF2B5EF4-FFF2-40B4-BE49-F238E27FC236}">
                <a16:creationId xmlns:a16="http://schemas.microsoft.com/office/drawing/2014/main" id="{C454E57E-B75B-4530-8C74-940AD3604758}"/>
              </a:ext>
            </a:extLst>
          </p:cNvPr>
          <p:cNvGrpSpPr/>
          <p:nvPr/>
        </p:nvGrpSpPr>
        <p:grpSpPr>
          <a:xfrm>
            <a:off x="6241847" y="2379406"/>
            <a:ext cx="1926735" cy="494026"/>
            <a:chOff x="803640" y="3362835"/>
            <a:chExt cx="2059657" cy="494026"/>
          </a:xfrm>
        </p:grpSpPr>
        <p:sp>
          <p:nvSpPr>
            <p:cNvPr id="83" name="TextBox 36">
              <a:extLst>
                <a:ext uri="{FF2B5EF4-FFF2-40B4-BE49-F238E27FC236}">
                  <a16:creationId xmlns:a16="http://schemas.microsoft.com/office/drawing/2014/main" id="{1E2182EF-9E7A-4029-95BA-2B5C228C8AF9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Dev Team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4" name="TextBox 37">
              <a:extLst>
                <a:ext uri="{FF2B5EF4-FFF2-40B4-BE49-F238E27FC236}">
                  <a16:creationId xmlns:a16="http://schemas.microsoft.com/office/drawing/2014/main" id="{4A73F7FB-B657-4A76-B91E-89AA4E4A15F8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Hiago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Maitan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5" name="Group 35">
            <a:extLst>
              <a:ext uri="{FF2B5EF4-FFF2-40B4-BE49-F238E27FC236}">
                <a16:creationId xmlns:a16="http://schemas.microsoft.com/office/drawing/2014/main" id="{DDE7C68D-0F45-470E-9509-82F6B3FF961D}"/>
              </a:ext>
            </a:extLst>
          </p:cNvPr>
          <p:cNvGrpSpPr/>
          <p:nvPr/>
        </p:nvGrpSpPr>
        <p:grpSpPr>
          <a:xfrm>
            <a:off x="5724128" y="4209170"/>
            <a:ext cx="1926735" cy="494026"/>
            <a:chOff x="803640" y="3362835"/>
            <a:chExt cx="2059657" cy="494026"/>
          </a:xfrm>
        </p:grpSpPr>
        <p:sp>
          <p:nvSpPr>
            <p:cNvPr id="86" name="TextBox 36">
              <a:extLst>
                <a:ext uri="{FF2B5EF4-FFF2-40B4-BE49-F238E27FC236}">
                  <a16:creationId xmlns:a16="http://schemas.microsoft.com/office/drawing/2014/main" id="{B2689E36-F7C1-42E1-BD49-DC7947359767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Dev Team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7" name="TextBox 37">
              <a:extLst>
                <a:ext uri="{FF2B5EF4-FFF2-40B4-BE49-F238E27FC236}">
                  <a16:creationId xmlns:a16="http://schemas.microsoft.com/office/drawing/2014/main" id="{0146E6FB-EBAD-4C6F-97EB-83B0055F553D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Gustavo Kiyoshi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88" name="Imagem 87">
            <a:extLst>
              <a:ext uri="{FF2B5EF4-FFF2-40B4-BE49-F238E27FC236}">
                <a16:creationId xmlns:a16="http://schemas.microsoft.com/office/drawing/2014/main" id="{8FA44E19-E380-42E2-A222-55066D8FB7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0" y="32722"/>
            <a:ext cx="631923" cy="63192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F5E3F99-0C0E-4628-B8A1-81BC816D8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908" y="761942"/>
            <a:ext cx="4871126" cy="416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173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2543</TotalTime>
  <Words>1069</Words>
  <Application>Microsoft Office PowerPoint</Application>
  <PresentationFormat>Apresentação na tela (16:9)</PresentationFormat>
  <Paragraphs>287</Paragraphs>
  <Slides>25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25</vt:i4>
      </vt:variant>
    </vt:vector>
  </HeadingPairs>
  <TitlesOfParts>
    <vt:vector size="32" baseType="lpstr">
      <vt:lpstr>맑은 고딕</vt:lpstr>
      <vt:lpstr>Arial</vt:lpstr>
      <vt:lpstr>Arial Unicode MS</vt:lpstr>
      <vt:lpstr>Calibri</vt:lpstr>
      <vt:lpstr>Cover and End Slide Master</vt:lpstr>
      <vt:lpstr>Contents Slide Master</vt:lpstr>
      <vt:lpstr>Section Break Slide Master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Matheus Risovas Gomes</cp:lastModifiedBy>
  <cp:revision>127</cp:revision>
  <dcterms:created xsi:type="dcterms:W3CDTF">2016-12-05T23:26:54Z</dcterms:created>
  <dcterms:modified xsi:type="dcterms:W3CDTF">2019-06-18T11:48:26Z</dcterms:modified>
</cp:coreProperties>
</file>